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B652DF-CCCA-45E0-A4AC-A26339A51433}">
  <a:tblStyle styleId="{C0B652DF-CCCA-45E0-A4AC-A26339A514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062a841d9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062a841d9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62a841d97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62a841d97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62a841d97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062a841d97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062a841d97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062a841d97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062a841d9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062a841d9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f06432419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f06432419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06432419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f06432419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f06432419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f06432419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62a841d97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62a841d97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62a841d9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62a841d9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06432419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1f06432419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62a841d97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2062a841d97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06432419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f06432419e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7478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ko" sz="3200" dirty="0"/>
              <a:t>Don’t Fence Me In: </a:t>
            </a:r>
            <a:br>
              <a:rPr lang="ko" sz="3200" dirty="0"/>
            </a:br>
            <a:r>
              <a:rPr lang="ko" sz="3200" dirty="0"/>
              <a:t>Fragmented Markets for Tech and the </a:t>
            </a:r>
            <a:r>
              <a:rPr lang="en-US" altLang="ko" sz="3200" dirty="0"/>
              <a:t>              </a:t>
            </a:r>
            <a:r>
              <a:rPr lang="ko" sz="3200" dirty="0"/>
              <a:t>Patent Acquisition Strategies of Firms</a:t>
            </a:r>
            <a:endParaRPr sz="32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2400" dirty="0">
                <a:solidFill>
                  <a:schemeClr val="dk1"/>
                </a:solidFill>
              </a:rPr>
              <a:t>Ziedonis, </a:t>
            </a:r>
            <a:r>
              <a:rPr lang="ko" sz="2400" b="1" i="1" dirty="0">
                <a:solidFill>
                  <a:schemeClr val="dk1"/>
                </a:solidFill>
              </a:rPr>
              <a:t>Management Science</a:t>
            </a:r>
            <a:r>
              <a:rPr lang="ko" sz="2400" dirty="0">
                <a:solidFill>
                  <a:schemeClr val="dk1"/>
                </a:solidFill>
              </a:rPr>
              <a:t>, 2004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38599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700">
                <a:solidFill>
                  <a:schemeClr val="dk1"/>
                </a:solidFill>
              </a:rPr>
              <a:t>Youngsir Rha BADM549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-62821" y="445025"/>
            <a:ext cx="920682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Research Setting</a:t>
            </a:r>
            <a:endParaRPr dirty="0"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ko" sz="2000" dirty="0">
                <a:solidFill>
                  <a:schemeClr val="dk1"/>
                </a:solidFill>
              </a:rPr>
              <a:t>Data: </a:t>
            </a:r>
            <a:r>
              <a:rPr lang="ko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total of 67 U.S. firms in the </a:t>
            </a:r>
            <a:r>
              <a:rPr lang="ko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semiconductor-related industry</a:t>
            </a:r>
            <a:r>
              <a:rPr lang="ko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the 1980-1994 period, generating 667 observations.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Why semi-conductor?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Unique combination of capital and research intensity, short product life cycle→ </a:t>
            </a:r>
            <a:r>
              <a:rPr lang="ko" i="1" dirty="0">
                <a:solidFill>
                  <a:schemeClr val="dk1"/>
                </a:solidFill>
              </a:rPr>
              <a:t>magnified investment risk</a:t>
            </a:r>
            <a:endParaRPr i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Innovation in this industry is cumulative. new product need to build on prior investments→ </a:t>
            </a:r>
            <a:r>
              <a:rPr lang="ko" i="1" dirty="0">
                <a:solidFill>
                  <a:schemeClr val="dk1"/>
                </a:solidFill>
              </a:rPr>
              <a:t>affects firms incentive to patent</a:t>
            </a:r>
            <a:endParaRPr i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Most patents in this industry existed before U.S. legal reforms (“propatent” shift)→ </a:t>
            </a:r>
            <a:r>
              <a:rPr lang="ko" i="1" dirty="0">
                <a:solidFill>
                  <a:schemeClr val="dk1"/>
                </a:solidFill>
              </a:rPr>
              <a:t>can examine if patenting strategy became more responsive to the distribution of external patent rights</a:t>
            </a:r>
            <a:endParaRPr i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Method</a:t>
            </a:r>
            <a:endParaRPr dirty="0"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ko" b="1" dirty="0">
                <a:solidFill>
                  <a:schemeClr val="tx1"/>
                </a:solidFill>
              </a:rPr>
              <a:t>Variables</a:t>
            </a:r>
            <a:endParaRPr b="1" dirty="0">
              <a:solidFill>
                <a:schemeClr val="tx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tx1"/>
                </a:solidFill>
              </a:rPr>
              <a:t>DV: the number of successful patent applications made by a firm in a given year</a:t>
            </a:r>
            <a:endParaRPr dirty="0">
              <a:solidFill>
                <a:schemeClr val="tx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tx1"/>
                </a:solidFill>
              </a:rPr>
              <a:t>IV: f</a:t>
            </a:r>
            <a:r>
              <a:rPr lang="ko" u="sng" dirty="0">
                <a:solidFill>
                  <a:schemeClr val="tx1"/>
                </a:solidFill>
              </a:rPr>
              <a:t>ragmentation index (FRAG)</a:t>
            </a:r>
            <a:r>
              <a:rPr lang="ko" dirty="0">
                <a:solidFill>
                  <a:schemeClr val="tx1"/>
                </a:solidFill>
              </a:rPr>
              <a:t>, a dummy FRAG, an interaction term between FRAG and capital-intensity, and legal environment</a:t>
            </a:r>
            <a:endParaRPr dirty="0">
              <a:solidFill>
                <a:schemeClr val="tx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tx1"/>
                </a:solidFill>
              </a:rPr>
              <a:t>Control variables: firm size, R&amp;D spending, capital-intensity, Texas Instruments, annual time dummies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ko" b="1" dirty="0">
                <a:solidFill>
                  <a:schemeClr val="tx1"/>
                </a:solidFill>
              </a:rPr>
              <a:t>Model</a:t>
            </a:r>
            <a:endParaRPr b="1" dirty="0">
              <a:solidFill>
                <a:schemeClr val="tx1"/>
              </a:solidFill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dk1"/>
                </a:solidFill>
              </a:rPr>
              <a:t>Negative binomial specification </a:t>
            </a:r>
            <a:endParaRPr dirty="0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dk1"/>
                </a:solidFill>
              </a:rPr>
              <a:t>Expected number of patents during the year (t) for firm (i) is an exponential function of the firm’s R&amp;D spending and other characteristics. </a:t>
            </a:r>
            <a:endParaRPr dirty="0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dk1"/>
                </a:solidFill>
              </a:rPr>
              <a:t>𝐸[𝑝_𝑖𝑡 ㅣ𝑋_𝑖𝑡 ]=𝜆_𝑖𝑡=exp⁡(𝑋_𝑖𝑡 𝛽+𝛾_𝑡) </a:t>
            </a:r>
            <a:endParaRPr dirty="0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ko" dirty="0">
                <a:solidFill>
                  <a:schemeClr val="dk1"/>
                </a:solidFill>
              </a:rPr>
              <a:t>𝛾_𝑡: the average patenting across all firms, adjusting for the changing mix of firms in the sample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Results</a:t>
            </a:r>
            <a:endParaRPr dirty="0"/>
          </a:p>
        </p:txBody>
      </p:sp>
      <p:pic>
        <p:nvPicPr>
          <p:cNvPr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700" y="964488"/>
            <a:ext cx="2447425" cy="412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0129" y="1945288"/>
            <a:ext cx="6422121" cy="318506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/>
          <p:nvPr/>
        </p:nvSpPr>
        <p:spPr>
          <a:xfrm>
            <a:off x="182700" y="1821400"/>
            <a:ext cx="2375400" cy="303300"/>
          </a:xfrm>
          <a:prstGeom prst="frame">
            <a:avLst>
              <a:gd name="adj1" fmla="val 6396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/>
          <p:nvPr/>
        </p:nvSpPr>
        <p:spPr>
          <a:xfrm>
            <a:off x="182700" y="2053000"/>
            <a:ext cx="1888800" cy="303300"/>
          </a:xfrm>
          <a:prstGeom prst="frame">
            <a:avLst>
              <a:gd name="adj1" fmla="val 6396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4"/>
          <p:cNvSpPr txBox="1"/>
          <p:nvPr/>
        </p:nvSpPr>
        <p:spPr>
          <a:xfrm>
            <a:off x="2558550" y="1772950"/>
            <a:ext cx="44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0000"/>
                </a:solidFill>
              </a:rPr>
              <a:t>H2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2422525" y="2004550"/>
            <a:ext cx="44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0000FF"/>
                </a:solidFill>
              </a:rPr>
              <a:t>H1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7041375" y="2935050"/>
            <a:ext cx="44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H3</a:t>
            </a:r>
            <a:endParaRPr/>
          </a:p>
        </p:txBody>
      </p:sp>
      <p:sp>
        <p:nvSpPr>
          <p:cNvPr id="134" name="Google Shape;134;p24"/>
          <p:cNvSpPr/>
          <p:nvPr/>
        </p:nvSpPr>
        <p:spPr>
          <a:xfrm>
            <a:off x="6893300" y="3226025"/>
            <a:ext cx="806700" cy="303300"/>
          </a:xfrm>
          <a:prstGeom prst="frame">
            <a:avLst>
              <a:gd name="adj1" fmla="val 6396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4"/>
          <p:cNvSpPr/>
          <p:nvPr/>
        </p:nvSpPr>
        <p:spPr>
          <a:xfrm>
            <a:off x="5437838" y="2772125"/>
            <a:ext cx="806700" cy="303300"/>
          </a:xfrm>
          <a:prstGeom prst="frame">
            <a:avLst>
              <a:gd name="adj1" fmla="val 6396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4"/>
          <p:cNvSpPr/>
          <p:nvPr/>
        </p:nvSpPr>
        <p:spPr>
          <a:xfrm>
            <a:off x="8086188" y="2772125"/>
            <a:ext cx="806700" cy="303300"/>
          </a:xfrm>
          <a:prstGeom prst="frame">
            <a:avLst>
              <a:gd name="adj1" fmla="val 6396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4"/>
          <p:cNvSpPr/>
          <p:nvPr/>
        </p:nvSpPr>
        <p:spPr>
          <a:xfrm>
            <a:off x="8086200" y="3288300"/>
            <a:ext cx="806700" cy="199500"/>
          </a:xfrm>
          <a:prstGeom prst="frame">
            <a:avLst>
              <a:gd name="adj1" fmla="val 6396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0" y="1233175"/>
            <a:ext cx="4572000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600" dirty="0"/>
              <a:t>Conclusion</a:t>
            </a:r>
            <a:endParaRPr lang="en-US" sz="3600" dirty="0"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2"/>
          </p:nvPr>
        </p:nvSpPr>
        <p:spPr>
          <a:xfrm>
            <a:off x="4780429" y="724075"/>
            <a:ext cx="4175312" cy="36951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sz="2000" dirty="0"/>
              <a:t>Interactions between the internal characteristics of firms and their environments affect not only the dispossession risks posed by outside patent owners but also how firms safeguard their investments.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Contribution</a:t>
            </a:r>
            <a:r>
              <a:rPr lang="en-US" altLang="ko" dirty="0"/>
              <a:t>s</a:t>
            </a:r>
            <a:endParaRPr dirty="0"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b="1" dirty="0">
                <a:solidFill>
                  <a:schemeClr val="dk1"/>
                </a:solidFill>
              </a:rPr>
              <a:t>Strategic motives for patenting:</a:t>
            </a:r>
            <a:r>
              <a:rPr lang="ko" dirty="0">
                <a:solidFill>
                  <a:schemeClr val="dk1"/>
                </a:solidFill>
              </a:rPr>
              <a:t> strategic usage of patents vary considerably even within an industry and are driven by both firm-specific and environmental factors.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b="1" dirty="0">
                <a:solidFill>
                  <a:schemeClr val="dk1"/>
                </a:solidFill>
              </a:rPr>
              <a:t>Provides empirical evidence </a:t>
            </a:r>
            <a:r>
              <a:rPr lang="ko" dirty="0">
                <a:solidFill>
                  <a:schemeClr val="dk1"/>
                </a:solidFill>
              </a:rPr>
              <a:t>regarding the determinants of patenting in semiconductors: “portfolio racing” was not driven by firm-level investments alone, but by the subset of capital-intensive firms using a fragmented pool of external technologies.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b="1" dirty="0">
                <a:solidFill>
                  <a:schemeClr val="dk1"/>
                </a:solidFill>
              </a:rPr>
              <a:t>Explores the trade-offs among mechanisms</a:t>
            </a:r>
            <a:r>
              <a:rPr lang="ko" dirty="0">
                <a:solidFill>
                  <a:schemeClr val="dk1"/>
                </a:solidFill>
              </a:rPr>
              <a:t> (e.g. adjusting R&amp;D programs or using patent tools) </a:t>
            </a:r>
            <a:r>
              <a:rPr lang="ko" b="1" dirty="0">
                <a:solidFill>
                  <a:schemeClr val="dk1"/>
                </a:solidFill>
              </a:rPr>
              <a:t>and identify the conditions under which an aggressive patent acquisition strategy is an alternative response.</a:t>
            </a:r>
            <a:endParaRPr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0" y="1307135"/>
            <a:ext cx="4572000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600" dirty="0"/>
              <a:t>Research Question</a:t>
            </a:r>
            <a:endParaRPr lang="en-US" sz="36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342900" rtl="0"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dirty="0"/>
              <a:t>What factors interact to shape the patenting behavior of firms?</a:t>
            </a:r>
            <a:endParaRPr lang="en-US" dirty="0"/>
          </a:p>
          <a:p>
            <a:pPr marL="457200" lvl="0" indent="-342900" rtl="0"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dirty="0"/>
              <a:t>How do firms avoid being “fenced in” (limited) by owners of patented techs used?</a:t>
            </a:r>
            <a:endParaRPr lang="en-US" dirty="0"/>
          </a:p>
          <a:p>
            <a:pPr marL="457200" lvl="0" indent="-342900" rtl="0"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dirty="0"/>
              <a:t>Conditions under which firms expand patent portfolios to counter the potential economic hold-up problem?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Patenting and Fencing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ko" sz="1600" dirty="0">
                <a:solidFill>
                  <a:schemeClr val="dk1"/>
                </a:solidFill>
              </a:rPr>
              <a:t>One of the ways firms facilitate the flow of knowledge is by exercising legal rights to make, use, or sell technologies they internalize. (e.g. patenting)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endParaRPr lang="en-US" altLang="ko"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ko" sz="1600" dirty="0">
                <a:solidFill>
                  <a:schemeClr val="dk1"/>
                </a:solidFill>
              </a:rPr>
              <a:t>Excessive patenting creates a problem in the tech market. (e.g. overfencing, underinvestment in commercialization of downstream tech, and effects of dense “thickets” of overlapping patent claims)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endParaRPr lang="en-US" altLang="ko" sz="1600" b="1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ko" sz="1600" b="1" dirty="0">
                <a:solidFill>
                  <a:schemeClr val="dk1"/>
                </a:solidFill>
              </a:rPr>
              <a:t>→ This paper examines the conditions under which an aggressive patenting strategy is an alternative way to avoid being “fenced in” by owners of tech.</a:t>
            </a:r>
            <a:endParaRPr sz="1600" b="1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endParaRPr lang="en-US" altLang="ko"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ko" sz="1600" dirty="0">
                <a:solidFill>
                  <a:schemeClr val="dk1"/>
                </a:solidFill>
              </a:rPr>
              <a:t>→ Uses TCE and IP studies to do so.</a:t>
            </a:r>
            <a:endParaRPr sz="1491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Hold-up Problem and Patents</a:t>
            </a:r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027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Hold-up problem is posed by outside patent owners when they </a:t>
            </a:r>
            <a:r>
              <a:rPr lang="ko" b="1" dirty="0">
                <a:solidFill>
                  <a:schemeClr val="dk1"/>
                </a:solidFill>
              </a:rPr>
              <a:t>expropriate </a:t>
            </a:r>
            <a:r>
              <a:rPr lang="en-US" altLang="ko" dirty="0">
                <a:solidFill>
                  <a:schemeClr val="dk1"/>
                </a:solidFill>
              </a:rPr>
              <a:t>economic </a:t>
            </a:r>
            <a:r>
              <a:rPr lang="ko" dirty="0">
                <a:solidFill>
                  <a:schemeClr val="dk1"/>
                </a:solidFill>
              </a:rPr>
              <a:t>rents from another. 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TCE: firms facing hold-up problem will either internalize transactions regarding specific assets</a:t>
            </a:r>
            <a:r>
              <a:rPr lang="en-US" altLang="ko" dirty="0">
                <a:solidFill>
                  <a:schemeClr val="dk1"/>
                </a:solidFill>
              </a:rPr>
              <a:t> </a:t>
            </a:r>
            <a:r>
              <a:rPr lang="ko" dirty="0">
                <a:solidFill>
                  <a:schemeClr val="dk1"/>
                </a:solidFill>
              </a:rPr>
              <a:t>or underinvest where the risk is high.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A patent gives an exclusionary right, not an affirmative right. A firm does not own the rights to use the invention of doing so infringes on the patent rights of others.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ko" dirty="0">
                <a:solidFill>
                  <a:schemeClr val="dk1"/>
                </a:solidFill>
              </a:rPr>
              <a:t>A firm may face a make AND buy decision. (e.g.</a:t>
            </a:r>
            <a:r>
              <a:rPr lang="en-US" altLang="ko" dirty="0">
                <a:solidFill>
                  <a:schemeClr val="dk1"/>
                </a:solidFill>
              </a:rPr>
              <a:t>,</a:t>
            </a:r>
            <a:r>
              <a:rPr lang="ko" dirty="0">
                <a:solidFill>
                  <a:schemeClr val="dk1"/>
                </a:solidFill>
              </a:rPr>
              <a:t> Intel was sued for infringing a patent unknown to them ex ante their large investments) → price of the legal rights of the patent and ex post bargaining position becomes important.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-1" y="1233175"/>
            <a:ext cx="4524935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600" dirty="0"/>
              <a:t>Theory Building</a:t>
            </a:r>
            <a:endParaRPr lang="en-US" sz="3600"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939500" y="383240"/>
            <a:ext cx="3975900" cy="4444253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rtl="0">
              <a:lnSpc>
                <a:spcPct val="10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sz="1500" dirty="0"/>
              <a:t>Firms that use outside inventions can safeguard their investments </a:t>
            </a:r>
            <a:r>
              <a:rPr lang="en-US" altLang="ko" sz="1500" i="1" dirty="0"/>
              <a:t>ex ante </a:t>
            </a:r>
            <a:r>
              <a:rPr lang="en-US" altLang="ko" sz="1500" dirty="0"/>
              <a:t>(e.g., joint venture or patent tools).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sz="1500" dirty="0"/>
              <a:t>However, the </a:t>
            </a:r>
            <a:r>
              <a:rPr lang="en-US" altLang="ko" sz="1500" u="sng" dirty="0"/>
              <a:t>costs and delays of contracting</a:t>
            </a:r>
            <a:r>
              <a:rPr lang="en-US" altLang="ko" sz="1500" dirty="0"/>
              <a:t> make it impossible for firms who build on tech whose ownership is dispersed in the market.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sz="1500" dirty="0"/>
              <a:t>This condition increases the value of patenting for use in </a:t>
            </a:r>
            <a:r>
              <a:rPr lang="en-US" altLang="ko" sz="1500" i="1" dirty="0"/>
              <a:t>ex post </a:t>
            </a:r>
            <a:r>
              <a:rPr lang="en-US" altLang="ko" sz="1500" dirty="0"/>
              <a:t>licensing transactions. 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US" altLang="ko" sz="1500" dirty="0"/>
              <a:t>Laws regarding patents mediate the effect.</a:t>
            </a:r>
            <a:endParaRPr lang="en-US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8"/>
          <p:cNvGraphicFramePr/>
          <p:nvPr>
            <p:extLst>
              <p:ext uri="{D42A27DB-BD31-4B8C-83A1-F6EECF244321}">
                <p14:modId xmlns:p14="http://schemas.microsoft.com/office/powerpoint/2010/main" val="662147992"/>
              </p:ext>
            </p:extLst>
          </p:nvPr>
        </p:nvGraphicFramePr>
        <p:xfrm>
          <a:off x="0" y="752875"/>
          <a:ext cx="9144000" cy="4354204"/>
        </p:xfrm>
        <a:graphic>
          <a:graphicData uri="http://schemas.openxmlformats.org/drawingml/2006/table">
            <a:tbl>
              <a:tblPr>
                <a:noFill/>
                <a:tableStyleId>{C0B652DF-CCCA-45E0-A4AC-A26339A51433}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15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Example: </a:t>
                      </a:r>
                      <a:r>
                        <a:rPr lang="ko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semiconductor manufacturer deciding to invest $1 billion in a new fabrication facility. Assume the firm has identified 1,000 patents it believes </a:t>
                      </a:r>
                      <a:r>
                        <a:rPr lang="ko" i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might </a:t>
                      </a:r>
                      <a:r>
                        <a:rPr lang="ko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 infringed on in the design or manufacture of its products. However, the firm is still unsure whether these patents are valid and, if so, the effective scope of their claims.</a:t>
                      </a:r>
                      <a:endParaRPr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Should the firm negotiate rights to use these technologies with their respective patent owners prior to building the facility?</a:t>
                      </a:r>
                      <a:endParaRPr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Scenario 1</a:t>
                      </a:r>
                      <a:r>
                        <a:rPr lang="ko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patents are all assigned to </a:t>
                      </a:r>
                      <a:r>
                        <a:rPr lang="ko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one firm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Scenario 2</a:t>
                      </a:r>
                      <a:r>
                        <a:rPr lang="ko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patents are assigned to </a:t>
                      </a:r>
                      <a:r>
                        <a:rPr lang="ko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1,000 different entities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0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(1)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 the patent owner to secure a license or an alternative contractual arrangement </a:t>
                      </a:r>
                      <a:r>
                        <a:rPr lang="ko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before</a:t>
                      </a:r>
                      <a:r>
                        <a:rPr lang="ko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investing in the facility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(2)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Choose to invent around the patents (if possible).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(3)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License negotiation: reduce the per-patent cost of valuing the rights by restricting attention to the most valuable inventions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(1)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Seek a right to use the patented technologies from each owner, BUT with a more </a:t>
                      </a:r>
                      <a:r>
                        <a:rPr lang="ko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careful examination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whether patents are valid and possibility of getting excluded from using the invention ex post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(2) </a:t>
                      </a:r>
                      <a:r>
                        <a:rPr lang="ko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Unlikely to spread the valuation costs across individual owners due to context-specific nature of the asset</a:t>
                      </a:r>
                      <a:endParaRPr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→ More reliance on </a:t>
                      </a:r>
                      <a:r>
                        <a:rPr lang="ko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 ante </a:t>
                      </a:r>
                      <a:r>
                        <a:rPr lang="ko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solutions infeasible for the firm</a:t>
                      </a:r>
                      <a:endParaRPr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distributional characteristic of the firm’s external market for technology has important implications for the costs and potential delays associated with ex ante solutions.</a:t>
                      </a:r>
                      <a:endParaRPr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53788" y="101450"/>
            <a:ext cx="909021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Case Example for Theory Building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837500" y="1353200"/>
            <a:ext cx="4045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o" sz="3200" dirty="0"/>
              <a:t>Hypothesis 1</a:t>
            </a:r>
            <a:endParaRPr sz="3200"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2"/>
          </p:nvPr>
        </p:nvSpPr>
        <p:spPr>
          <a:xfrm>
            <a:off x="4698125" y="1124600"/>
            <a:ext cx="4330200" cy="3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Firms will more aggressively patent when rights to complementary patents are distributed in the market (beyond what is otherwise predicted).</a:t>
            </a:r>
            <a:endParaRPr sz="1500" dirty="0">
              <a:solidFill>
                <a:schemeClr val="dk1"/>
              </a:solidFill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115674" y="1492950"/>
            <a:ext cx="4456325" cy="2559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sz="1800" dirty="0">
                <a:solidFill>
                  <a:schemeClr val="dk1"/>
                </a:solidFill>
              </a:rPr>
              <a:t>•</a:t>
            </a: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Expropriation risks are higher for firms with assets that are costly to redeploy to alternative uses or users</a:t>
            </a:r>
            <a:endParaRPr lang="en-US" altLang="ko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sz="1800" dirty="0">
                <a:solidFill>
                  <a:schemeClr val="dk1"/>
                </a:solidFill>
              </a:rPr>
              <a:t>•</a:t>
            </a: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ante contractual solutions are more costly (less feasible) for firms that draw on fragmented pools of external technologies.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4552500" y="972200"/>
            <a:ext cx="4591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o" sz="3200" dirty="0"/>
              <a:t>Hypothesis 2</a:t>
            </a:r>
            <a:endParaRPr sz="3200" dirty="0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2"/>
          </p:nvPr>
        </p:nvSpPr>
        <p:spPr>
          <a:xfrm>
            <a:off x="4698125" y="1124600"/>
            <a:ext cx="4330200" cy="3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The effect of fragmented external rights on incentives to patent (H1) will be more pronounced among capital-intensive firms (all else equal).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115674" y="464900"/>
            <a:ext cx="4456325" cy="405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Aggressive acquisition strategy is important when: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technology markets are highly fragmented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anticipated cost associated with being “held up” is large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Semiconductor industry: large sunk investments in manufacturing facilities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Complexity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Interrelatedness (state-of-the-art facilities)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Investment decisions made years prior to a new product invention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k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 depreciation</a:t>
            </a: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body" idx="2"/>
          </p:nvPr>
        </p:nvSpPr>
        <p:spPr>
          <a:xfrm>
            <a:off x="126125" y="394100"/>
            <a:ext cx="4330200" cy="43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Implications for Patent Acquisition Strategies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ko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role of laws in governing the strength and enforceability of patent rights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ko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U.S. legal environment during the 1980s effectively strengthened the rights of patent owners in the United States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k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Impact of disperse outside patent rights on firm patenting behavior will be amplified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4837500" y="134000"/>
            <a:ext cx="4045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o" sz="3200" dirty="0"/>
              <a:t>Hypothesis 3a</a:t>
            </a:r>
            <a:endParaRPr sz="3200" dirty="0"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2"/>
          </p:nvPr>
        </p:nvSpPr>
        <p:spPr>
          <a:xfrm>
            <a:off x="4698124" y="929675"/>
            <a:ext cx="4445875" cy="16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dirty="0">
                <a:solidFill>
                  <a:schemeClr val="dk1"/>
                </a:solidFill>
              </a:rPr>
              <a:t>The effect of fragmented external rights on incentives to patent (H1) will be stronger following the “pro-patent” shift in the U.S. legal environment (all else equal).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dirty="0">
              <a:solidFill>
                <a:schemeClr val="dk1"/>
              </a:solidFill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4698125" y="3041950"/>
            <a:ext cx="4330200" cy="1931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ko" sz="1800" dirty="0">
                <a:solidFill>
                  <a:schemeClr val="dk1"/>
                </a:solidFill>
              </a:rPr>
              <a:t>The interaction effect between fragmented rights and capital-intensity will be greater in magnitude following the “pro-patent” shift in the U.S. legal environment (all else equal).</a:t>
            </a:r>
            <a:endParaRPr sz="1800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4840625" y="2495550"/>
            <a:ext cx="4045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o" sz="3200" dirty="0"/>
              <a:t>Hypothesis 3b</a:t>
            </a:r>
            <a:endParaRPr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1277</Words>
  <Application>Microsoft Office PowerPoint</Application>
  <PresentationFormat>On-screen Show (16:9)</PresentationFormat>
  <Paragraphs>87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Simple Light</vt:lpstr>
      <vt:lpstr>Don’t Fence Me In:  Fragmented Markets for Tech and the               Patent Acquisition Strategies of Firms</vt:lpstr>
      <vt:lpstr>Research Question</vt:lpstr>
      <vt:lpstr>Patenting and Fencing</vt:lpstr>
      <vt:lpstr>Hold-up Problem and Patents</vt:lpstr>
      <vt:lpstr>Theory Building</vt:lpstr>
      <vt:lpstr>Case Example for Theory Building</vt:lpstr>
      <vt:lpstr>Hypothesis 1</vt:lpstr>
      <vt:lpstr>Hypothesis 2</vt:lpstr>
      <vt:lpstr>Hypothesis 3a</vt:lpstr>
      <vt:lpstr>Research Setting</vt:lpstr>
      <vt:lpstr>Method</vt:lpstr>
      <vt:lpstr>Results</vt:lpstr>
      <vt:lpstr>Conclusion</vt:lpstr>
      <vt:lpstr>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Fence Me In:  Fragmented Markets for Tech and the               Patent Acquisition Strategies of Firms</dc:title>
  <dc:creator>Mahoney, Joseph T</dc:creator>
  <cp:lastModifiedBy>Mahoney, Joseph T</cp:lastModifiedBy>
  <cp:revision>1</cp:revision>
  <dcterms:created xsi:type="dcterms:W3CDTF">2023-02-07T06:24:55Z</dcterms:created>
  <dcterms:modified xsi:type="dcterms:W3CDTF">2023-02-07T06:26:16Z</dcterms:modified>
</cp:coreProperties>
</file>